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0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605"/>
    <a:srgbClr val="FFA709"/>
    <a:srgbClr val="700000"/>
    <a:srgbClr val="FF7C19"/>
    <a:srgbClr val="FF3737"/>
    <a:srgbClr val="9D04DA"/>
    <a:srgbClr val="FF9801"/>
    <a:srgbClr val="00C459"/>
    <a:srgbClr val="00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1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450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345D-5653-4232-A61B-3C220AA8A359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0DC59-2934-4678-88C6-DEB6A45CA1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7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0DC59-2934-4678-88C6-DEB6A45CA1F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2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0DC59-2934-4678-88C6-DEB6A45CA1F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6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771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464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59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648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258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038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85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390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334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893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148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A3414-8406-41E0-B50A-91B0B21942A2}" type="datetimeFigureOut">
              <a:rPr lang="pl-PL" smtClean="0"/>
              <a:t>2018-06-16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9ED-0CB4-4F52-95A9-8D81FDB79B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036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57"/>
            <a:ext cx="12245930" cy="6882357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18055" y="583783"/>
            <a:ext cx="40276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  <a:cs typeface="Segoe UI" panose="020B0502040204020203" pitchFamily="34" charset="0"/>
              </a:rPr>
              <a:t>Umieszczanie reklam w często odwiedzanych miejscach umożliwia przedsiębiorcom dotarcie do szerokiej grupy potencjalnych klientów. Czasami jednak w takim miejscu znajduje się ich na tyle dużo, że niszczą one przechodniom i mieszkańcom doznania estetyczne podczas podróżowania po mieście.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815">
            <a:off x="5684200" y="508146"/>
            <a:ext cx="4475776" cy="268016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055">
            <a:off x="5189674" y="2765312"/>
            <a:ext cx="6898533" cy="2228960"/>
          </a:xfrm>
          <a:prstGeom prst="rect">
            <a:avLst/>
          </a:prstGeom>
        </p:spPr>
      </p:pic>
      <p:pic>
        <p:nvPicPr>
          <p:cNvPr id="11" name="Symbol zastępczy zawartości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/>
          <a:stretch/>
        </p:blipFill>
        <p:spPr>
          <a:xfrm>
            <a:off x="4572003" y="3653455"/>
            <a:ext cx="4823286" cy="3144348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 rot="714145">
            <a:off x="2269894" y="2634514"/>
            <a:ext cx="7706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dirty="0" smtClean="0">
                <a:ln w="76200">
                  <a:solidFill>
                    <a:srgbClr val="700000"/>
                  </a:solidFill>
                </a:ln>
                <a:gradFill flip="none" rotWithShape="1">
                  <a:gsLst>
                    <a:gs pos="0">
                      <a:srgbClr val="FF7C19">
                        <a:shade val="30000"/>
                        <a:satMod val="115000"/>
                      </a:srgbClr>
                    </a:gs>
                    <a:gs pos="50000">
                      <a:srgbClr val="FF7C19">
                        <a:shade val="67500"/>
                        <a:satMod val="115000"/>
                      </a:srgbClr>
                    </a:gs>
                    <a:gs pos="100000">
                      <a:srgbClr val="FF7C19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Rockwell Extra Bold" panose="02060903040505020403" pitchFamily="18" charset="0"/>
                <a:cs typeface="Aharoni" panose="02010803020104030203" pitchFamily="2" charset="-79"/>
              </a:rPr>
              <a:t>KONIEC Z TYM</a:t>
            </a:r>
            <a:r>
              <a:rPr lang="pl-PL" sz="9600" dirty="0" smtClean="0">
                <a:ln w="76200">
                  <a:solidFill>
                    <a:srgbClr val="700000"/>
                  </a:solidFill>
                </a:ln>
                <a:gradFill flip="none" rotWithShape="1">
                  <a:gsLst>
                    <a:gs pos="0">
                      <a:srgbClr val="FF7C19">
                        <a:shade val="30000"/>
                        <a:satMod val="115000"/>
                      </a:srgbClr>
                    </a:gs>
                    <a:gs pos="50000">
                      <a:srgbClr val="FF7C19">
                        <a:shade val="67500"/>
                        <a:satMod val="115000"/>
                      </a:srgbClr>
                    </a:gs>
                    <a:gs pos="100000">
                      <a:srgbClr val="FF7C19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Rockwell Extra Bold" panose="02060903040505020403" pitchFamily="18" charset="0"/>
                <a:cs typeface="Aharoni" panose="02010803020104030203" pitchFamily="2" charset="-79"/>
              </a:rPr>
              <a:t>!</a:t>
            </a:r>
            <a:endParaRPr lang="pl-PL" sz="6600" dirty="0">
              <a:ln w="76200">
                <a:solidFill>
                  <a:srgbClr val="700000"/>
                </a:solidFill>
              </a:ln>
              <a:gradFill flip="none" rotWithShape="1">
                <a:gsLst>
                  <a:gs pos="0">
                    <a:srgbClr val="FF7C19">
                      <a:shade val="30000"/>
                      <a:satMod val="115000"/>
                    </a:srgbClr>
                  </a:gs>
                  <a:gs pos="50000">
                    <a:srgbClr val="FF7C19">
                      <a:shade val="67500"/>
                      <a:satMod val="115000"/>
                    </a:srgbClr>
                  </a:gs>
                  <a:gs pos="100000">
                    <a:srgbClr val="FF7C19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228600">
                  <a:schemeClr val="tx1">
                    <a:alpha val="40000"/>
                  </a:schemeClr>
                </a:glow>
              </a:effectLst>
              <a:latin typeface="Rockwell Extra Bold" panose="02060903040505020403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11570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4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4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4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4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57"/>
            <a:ext cx="12245930" cy="688235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18055" y="382078"/>
            <a:ext cx="4631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>
                <a:solidFill>
                  <a:schemeClr val="bg1"/>
                </a:solidFill>
                <a:cs typeface="Segoe UI" panose="020B0502040204020203" pitchFamily="34" charset="0"/>
              </a:rPr>
              <a:t>Nasza aplikacja pozwoli Ci przeciwstawić się reklamom oszpecającym krajobraz w Kielcach.</a:t>
            </a:r>
            <a:endParaRPr lang="pl-PL" sz="28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318055" y="2286990"/>
            <a:ext cx="4194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Jak z niej korzystać? To proste!</a:t>
            </a:r>
            <a:endParaRPr lang="pl-PL" sz="2800" cap="small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347880" y="3394424"/>
            <a:ext cx="419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Zarejestruj się w systemie</a:t>
            </a:r>
          </a:p>
        </p:txBody>
      </p:sp>
      <p:sp>
        <p:nvSpPr>
          <p:cNvPr id="14" name="pole tekstowe 13"/>
          <p:cNvSpPr txBox="1"/>
          <p:nvPr/>
        </p:nvSpPr>
        <p:spPr>
          <a:xfrm>
            <a:off x="347880" y="3809361"/>
            <a:ext cx="419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Zrób zdjęcie reklamy</a:t>
            </a:r>
          </a:p>
        </p:txBody>
      </p:sp>
      <p:sp>
        <p:nvSpPr>
          <p:cNvPr id="16" name="pole tekstowe 15"/>
          <p:cNvSpPr txBox="1"/>
          <p:nvPr/>
        </p:nvSpPr>
        <p:spPr>
          <a:xfrm>
            <a:off x="347880" y="4242251"/>
            <a:ext cx="419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Wpisz jej lokalizację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347880" y="4684789"/>
            <a:ext cx="419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Zatwierdź i gotowe!</a:t>
            </a:r>
            <a:endParaRPr lang="pl-PL" sz="2800" cap="small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318055" y="5389392"/>
            <a:ext cx="6223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Dodatkowo użytkownik może decydować o priorytecie rozpatrywania zgłoszeń przez urząd poprzez system głosowania.</a:t>
            </a:r>
            <a:endParaRPr lang="pl-PL" sz="2800" cap="small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07" y="1277287"/>
            <a:ext cx="3127744" cy="4666312"/>
          </a:xfrm>
        </p:spPr>
      </p:pic>
    </p:spTree>
    <p:extLst>
      <p:ext uri="{BB962C8B-B14F-4D97-AF65-F5344CB8AC3E}">
        <p14:creationId xmlns:p14="http://schemas.microsoft.com/office/powerpoint/2010/main" val="20758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57"/>
            <a:ext cx="12245930" cy="688235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440635" y="1263850"/>
            <a:ext cx="2093559" cy="17294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Dokonanie zgłoszenia nachalnej reklamy przez użytkownika </a:t>
            </a:r>
            <a:r>
              <a:rPr lang="pl-PL" dirty="0" err="1" smtClean="0"/>
              <a:t>AdKielce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262634" y="4654406"/>
            <a:ext cx="2720009" cy="17294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Podjęcie stosownych działań przez władze miasta</a:t>
            </a:r>
            <a:endParaRPr lang="pl-PL" dirty="0"/>
          </a:p>
        </p:txBody>
      </p:sp>
      <p:cxnSp>
        <p:nvCxnSpPr>
          <p:cNvPr id="9" name="Łącznik prosty ze strzałką 8"/>
          <p:cNvCxnSpPr/>
          <p:nvPr/>
        </p:nvCxnSpPr>
        <p:spPr>
          <a:xfrm>
            <a:off x="2534194" y="2165076"/>
            <a:ext cx="198505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łamany 13"/>
          <p:cNvCxnSpPr>
            <a:endCxn id="7" idx="0"/>
          </p:cNvCxnSpPr>
          <p:nvPr/>
        </p:nvCxnSpPr>
        <p:spPr>
          <a:xfrm rot="5400000">
            <a:off x="9810598" y="3841824"/>
            <a:ext cx="1624623" cy="54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8214693" y="3538041"/>
            <a:ext cx="259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smtClean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Jeśli potwierdzono zasadność zgłoszenia</a:t>
            </a:r>
            <a:endParaRPr lang="pl-PL" sz="2000" b="1" dirty="0">
              <a:ln w="10160">
                <a:solidFill>
                  <a:srgbClr val="0070C0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pole tekstowe 18"/>
          <p:cNvSpPr txBox="1"/>
          <p:nvPr/>
        </p:nvSpPr>
        <p:spPr>
          <a:xfrm>
            <a:off x="3579744" y="264559"/>
            <a:ext cx="5169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smtClean="0">
                <a:solidFill>
                  <a:schemeClr val="bg1"/>
                </a:solidFill>
              </a:rPr>
              <a:t>Schemat działania aplikacji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4519246" y="1300372"/>
            <a:ext cx="2193629" cy="17294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Analiza zgłoszenia przez moderatora</a:t>
            </a:r>
            <a:endParaRPr lang="pl-PL" dirty="0"/>
          </a:p>
        </p:txBody>
      </p:sp>
      <p:sp>
        <p:nvSpPr>
          <p:cNvPr id="42" name="Prostokąt 41"/>
          <p:cNvSpPr/>
          <p:nvPr/>
        </p:nvSpPr>
        <p:spPr>
          <a:xfrm>
            <a:off x="9604999" y="1303039"/>
            <a:ext cx="2018432" cy="17294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Umieszczenie zgłoszenia do analizy przez użytkowników </a:t>
            </a:r>
            <a:r>
              <a:rPr lang="pl-PL" dirty="0" err="1" smtClean="0"/>
              <a:t>AdKielce</a:t>
            </a:r>
            <a:endParaRPr lang="pl-PL" dirty="0"/>
          </a:p>
        </p:txBody>
      </p:sp>
      <p:cxnSp>
        <p:nvCxnSpPr>
          <p:cNvPr id="43" name="Łącznik prosty ze strzałką 42"/>
          <p:cNvCxnSpPr>
            <a:stCxn id="36" idx="3"/>
            <a:endCxn id="42" idx="1"/>
          </p:cNvCxnSpPr>
          <p:nvPr/>
        </p:nvCxnSpPr>
        <p:spPr>
          <a:xfrm>
            <a:off x="6712875" y="2165077"/>
            <a:ext cx="2892124" cy="2667"/>
          </a:xfrm>
          <a:prstGeom prst="straightConnector1">
            <a:avLst/>
          </a:prstGeom>
          <a:ln w="76200">
            <a:solidFill>
              <a:srgbClr val="FB8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/>
          <p:cNvSpPr txBox="1"/>
          <p:nvPr/>
        </p:nvSpPr>
        <p:spPr>
          <a:xfrm>
            <a:off x="6608803" y="1739621"/>
            <a:ext cx="288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>
                <a:ln w="3175">
                  <a:solidFill>
                    <a:srgbClr val="FB8605"/>
                  </a:solidFill>
                </a:ln>
                <a:solidFill>
                  <a:srgbClr val="FFA709"/>
                </a:solidFill>
              </a:rPr>
              <a:t>Zatwierdzenie zgłoszenia</a:t>
            </a:r>
            <a:endParaRPr lang="pl-PL" sz="2000" dirty="0">
              <a:ln w="3175">
                <a:solidFill>
                  <a:srgbClr val="FB8605"/>
                </a:solidFill>
              </a:ln>
              <a:solidFill>
                <a:srgbClr val="FFA7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/>
      <p:bldP spid="36" grpId="0" animBg="1"/>
      <p:bldP spid="42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57"/>
            <a:ext cx="12245930" cy="6882357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3955746" y="433125"/>
            <a:ext cx="4280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Dzięki naszej aplikacji możesz pomóc oczyścić </a:t>
            </a:r>
            <a:r>
              <a:rPr lang="pl-PL" sz="2800" cap="small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kielce</a:t>
            </a:r>
            <a:r>
              <a:rPr lang="pl-PL" sz="2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 i uwolnić wszystkich od tego przykrego widoku</a:t>
            </a:r>
          </a:p>
        </p:txBody>
      </p:sp>
      <p:pic>
        <p:nvPicPr>
          <p:cNvPr id="17" name="Symbol zastępczy zawartości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57" y="2414554"/>
            <a:ext cx="9747886" cy="4035852"/>
          </a:xfrm>
        </p:spPr>
      </p:pic>
    </p:spTree>
    <p:extLst>
      <p:ext uri="{BB962C8B-B14F-4D97-AF65-F5344CB8AC3E}">
        <p14:creationId xmlns:p14="http://schemas.microsoft.com/office/powerpoint/2010/main" val="38548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400">
        <p14:flash/>
      </p:transition>
    </mc:Choice>
    <mc:Fallback xmlns="">
      <p:transition spd="slow" advTm="24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57"/>
            <a:ext cx="12245930" cy="6882357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3955746" y="433125"/>
            <a:ext cx="428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smtClean="0">
                <a:solidFill>
                  <a:schemeClr val="bg1"/>
                </a:solidFill>
                <a:cs typeface="Segoe UI" panose="020B0502040204020203" pitchFamily="34" charset="0"/>
              </a:rPr>
              <a:t>Rozwój aplikacji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0944" y="1297803"/>
            <a:ext cx="4977428" cy="5560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przyszłości planujemy rozszerzyć funkcjonalność aplikacji poprzez dodanie:</a:t>
            </a:r>
          </a:p>
          <a:p>
            <a:pPr>
              <a:buFontTx/>
              <a:buChar char="-"/>
            </a:pPr>
            <a:r>
              <a:rPr lang="pl-P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Strefa dla reklamodawcy</a:t>
            </a: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 której przedsiębiorca mógłby konsultować się z mieszkańcami w sprawie umieszczenia reklam oraz ich designu</a:t>
            </a:r>
          </a:p>
          <a:p>
            <a:pPr>
              <a:buFontTx/>
              <a:buChar char="-"/>
            </a:pP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Weryfikacja zgłoszeń poprzez </a:t>
            </a:r>
            <a:r>
              <a:rPr lang="pl-P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porównywanie lokalizacji z ewidencją reklam </a:t>
            </a:r>
            <a:r>
              <a:rPr lang="pl-PL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pl-P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iasta Kielce</a:t>
            </a:r>
          </a:p>
        </p:txBody>
      </p:sp>
      <p:sp>
        <p:nvSpPr>
          <p:cNvPr id="8" name="Prostokąt 7"/>
          <p:cNvSpPr/>
          <p:nvPr/>
        </p:nvSpPr>
        <p:spPr>
          <a:xfrm>
            <a:off x="5655106" y="1388033"/>
            <a:ext cx="1839956" cy="17294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Zestawienie lokalizacji zgłoszenia z ewidencją reklam Miasta Kielce</a:t>
            </a:r>
          </a:p>
        </p:txBody>
      </p:sp>
      <p:cxnSp>
        <p:nvCxnSpPr>
          <p:cNvPr id="9" name="Łącznik prosty ze strzałką 8"/>
          <p:cNvCxnSpPr>
            <a:stCxn id="8" idx="2"/>
            <a:endCxn id="13" idx="0"/>
          </p:cNvCxnSpPr>
          <p:nvPr/>
        </p:nvCxnSpPr>
        <p:spPr>
          <a:xfrm>
            <a:off x="6575084" y="3117442"/>
            <a:ext cx="4744" cy="13073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le tekstowe 10"/>
          <p:cNvSpPr txBox="1"/>
          <p:nvPr/>
        </p:nvSpPr>
        <p:spPr>
          <a:xfrm>
            <a:off x="7522737" y="1297803"/>
            <a:ext cx="236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Lokalizacja zgłoszenia nie znajduje się w bazie danych</a:t>
            </a:r>
            <a:endParaRPr lang="pl-PL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6588647" y="3323213"/>
            <a:ext cx="2268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Lokalizacja zgłoszenia znajduje się w bazie danych</a:t>
            </a:r>
            <a:endParaRPr lang="pl-PL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5690276" y="4424742"/>
            <a:ext cx="1779103" cy="172940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Odrzucenie zgłoszenia</a:t>
            </a:r>
            <a:endParaRPr lang="pl-PL" dirty="0"/>
          </a:p>
        </p:txBody>
      </p:sp>
      <p:cxnSp>
        <p:nvCxnSpPr>
          <p:cNvPr id="14" name="Łącznik prosty ze strzałką 13"/>
          <p:cNvCxnSpPr>
            <a:stCxn id="8" idx="3"/>
            <a:endCxn id="19" idx="1"/>
          </p:cNvCxnSpPr>
          <p:nvPr/>
        </p:nvCxnSpPr>
        <p:spPr>
          <a:xfrm flipV="1">
            <a:off x="7495062" y="2251911"/>
            <a:ext cx="2518652" cy="8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ostokąt 18"/>
          <p:cNvSpPr/>
          <p:nvPr/>
        </p:nvSpPr>
        <p:spPr>
          <a:xfrm>
            <a:off x="10013714" y="1387206"/>
            <a:ext cx="1944827" cy="17294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Analiza zgłoszenia przez moderatora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5865223" y="6178728"/>
            <a:ext cx="620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Schemat weryfikacji zgłoszenia z ewidencją reklam Miasta Kielce</a:t>
            </a:r>
            <a:endParaRPr lang="pl-PL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43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Symbol zastępczy zawartości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65" y="0"/>
            <a:ext cx="12245930" cy="688235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074965" y="19690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sz="4800" cap="small" dirty="0" smtClean="0">
                <a:solidFill>
                  <a:schemeClr val="bg1"/>
                </a:solidFill>
                <a:cs typeface="Segoe UI" panose="020B0502040204020203" pitchFamily="34" charset="0"/>
              </a:rPr>
              <a:t>Co chcemy osiągnąć?</a:t>
            </a:r>
            <a:endParaRPr lang="pl-PL" sz="4800" cap="small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838200" y="117296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bg1"/>
                </a:solidFill>
              </a:rPr>
              <a:t>Miasto Kielce jest nam bliskie i tak jak każdemu z jego mieszkańców zależy nam, by wszyscy czuli się w nim dobrze. Zauważyliśmy potrzebę walki z reklamami, które psują wygląd miasta, a niekiedy nawet odstraszają przyjezdnych poprzez usytuowanie w niewłaściwych miejscach. Wychodząc naprzeciw tym oczekiwaniom pragniemy pomóc uregulować sprawy związane ze sposobem zagospodarowania przestrzeni miejskiej w tej kwestii.</a:t>
            </a:r>
            <a:endParaRPr lang="pl-PL" sz="2400" dirty="0">
              <a:solidFill>
                <a:schemeClr val="bg1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43" y="3344674"/>
            <a:ext cx="4831758" cy="3222178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71" y="3754465"/>
            <a:ext cx="4058194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8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285</Words>
  <Application>Microsoft Office PowerPoint</Application>
  <PresentationFormat>Panoramiczny</PresentationFormat>
  <Paragraphs>31</Paragraphs>
  <Slides>7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Rockwell Extra Bold</vt:lpstr>
      <vt:lpstr>Segoe UI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Dom</dc:creator>
  <cp:lastModifiedBy>Dom</cp:lastModifiedBy>
  <cp:revision>45</cp:revision>
  <dcterms:created xsi:type="dcterms:W3CDTF">2018-06-15T15:44:14Z</dcterms:created>
  <dcterms:modified xsi:type="dcterms:W3CDTF">2018-06-16T12:39:25Z</dcterms:modified>
</cp:coreProperties>
</file>